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lBFyC8eAMvm/QHO4A/gPu9Kw4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3B643F-4A12-46C5-AAE0-C41C7C34859B}">
  <a:tblStyle styleId="{793B643F-4A12-46C5-AAE0-C41C7C3485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ad775546d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39ad775546d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9ad775546d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ad775546d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9ad775546d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9ad775546d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d68beef87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8d68beef87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8d68beef87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8d68beef87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8d68beef87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8d68beef87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d68beef87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38d68beef87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38d68beef87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d68beef87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8d68beef87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8d68beef87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e236611c9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8e236611c9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8e236611c9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d68beef8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8d68beef8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38d68beef8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d68beef8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8d68beef8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38d68beef87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d68beef87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8d68beef87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38d68beef87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d68beef87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8d68beef87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38d68beef87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e236611c9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8e236611c9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8e236611c9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e236611c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8e236611c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8e236611c9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4d5ff4f70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94d5ff4f70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94d5ff4f70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ad775546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9ad775546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9ad775546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25" name="Google Shape;25;p18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8" name="Google Shape;38;p14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19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>
            <p:ph idx="2" type="pic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17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417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417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417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17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17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417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l.acm.org/doi/pdf/10.1145/3448016.3457552" TargetMode="External"/><Relationship Id="rId4" Type="http://schemas.openxmlformats.org/officeDocument/2006/relationships/hyperlink" Target="https://www.uber.com/en-CA/blog/uber-big-data-platform/" TargetMode="External"/><Relationship Id="rId5" Type="http://schemas.openxmlformats.org/officeDocument/2006/relationships/hyperlink" Target="https://uber.com/en-CA/blog/balancing-hdfs-datanodes-in-the-uber-datalake/" TargetMode="External"/><Relationship Id="rId6" Type="http://schemas.openxmlformats.org/officeDocument/2006/relationships/hyperlink" Target="https://www.uber.com/en-CA/blog/michelangelo-machine-learning-platfor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05125" y="329275"/>
            <a:ext cx="9170700" cy="631200"/>
          </a:xfrm>
          <a:prstGeom prst="rect">
            <a:avLst/>
          </a:prstGeom>
          <a:noFill/>
          <a:ln cap="flat" cmpd="sng" w="9525">
            <a:solidFill>
              <a:srgbClr val="0041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CA" sz="2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Uber Scaling Operations and Data Analytics</a:t>
            </a:r>
            <a:endParaRPr b="0" i="0" sz="2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700450" y="2674475"/>
            <a:ext cx="894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41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1129825" y="2068775"/>
            <a:ext cx="89460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COMP-5012-FA - Big Data 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Sansarmaa Gantumur 1313249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Bogdan Parvu 1299622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Yingda Zhang 1311471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 Zhong 1312041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20, 2025 </a:t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ad775546d_1_9"/>
          <p:cNvSpPr txBox="1"/>
          <p:nvPr>
            <p:ph idx="1" type="body"/>
          </p:nvPr>
        </p:nvSpPr>
        <p:spPr>
          <a:xfrm>
            <a:off x="0" y="1776225"/>
            <a:ext cx="5267100" cy="51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Percentile</a:t>
            </a:r>
            <a:r>
              <a:rPr lang="en-CA" sz="2000">
                <a:solidFill>
                  <a:schemeClr val="dk1"/>
                </a:solidFill>
              </a:rPr>
              <a:t>-based balancing algorithm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CA" sz="2000">
                <a:solidFill>
                  <a:schemeClr val="dk1"/>
                </a:solidFill>
              </a:rPr>
              <a:t>Only balance the sets of highest utilized nodes (source nodes)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CA" sz="2000">
                <a:solidFill>
                  <a:schemeClr val="dk1"/>
                </a:solidFill>
              </a:rPr>
              <a:t>Only choose the sets of least utilized nodes as the destination nodes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CA" sz="2000">
                <a:solidFill>
                  <a:schemeClr val="dk1"/>
                </a:solidFill>
              </a:rPr>
              <a:t>After balancing, the:</a:t>
            </a:r>
            <a:endParaRPr sz="2000">
              <a:solidFill>
                <a:schemeClr val="dk1"/>
              </a:solidFill>
            </a:endParaRPr>
          </a:p>
          <a:p>
            <a:pPr indent="-355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CA">
                <a:solidFill>
                  <a:schemeClr val="dk1"/>
                </a:solidFill>
              </a:rPr>
              <a:t>Utilization difference &lt; threshold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Rack-awareness Data Movement: Prefer intra-rack balancing first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Increase pairs for concurrency, while limiting the data movement for extreme high I/O utilization nodes to preserve the efficiency of HDFS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0" name="Google Shape;160;g39ad775546d_1_9"/>
          <p:cNvSpPr txBox="1"/>
          <p:nvPr>
            <p:ph type="title"/>
          </p:nvPr>
        </p:nvSpPr>
        <p:spPr>
          <a:xfrm>
            <a:off x="4735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Uber DataLake: In-house solutions</a:t>
            </a:r>
            <a:endParaRPr/>
          </a:p>
        </p:txBody>
      </p:sp>
      <p:pic>
        <p:nvPicPr>
          <p:cNvPr id="161" name="Google Shape;161;g39ad775546d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00" y="2490250"/>
            <a:ext cx="6973600" cy="34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9ad775546d_1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ad775546d_1_18"/>
          <p:cNvSpPr txBox="1"/>
          <p:nvPr>
            <p:ph idx="1" type="body"/>
          </p:nvPr>
        </p:nvSpPr>
        <p:spPr>
          <a:xfrm>
            <a:off x="0" y="1776225"/>
            <a:ext cx="12065700" cy="51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Apache Hadoop Distributed File System allows faster and more efficient data distributive storage and computations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However, it faces issues such as: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Over utilization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Cross rack data movement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Original HDFS balancer doesn’t work well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In-house solutions such as: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Percentile based balancing algorithm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Rack-awareness data movement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CA" sz="2200">
                <a:solidFill>
                  <a:schemeClr val="dk1"/>
                </a:solidFill>
              </a:rPr>
              <a:t>Some new monitoring tools</a:t>
            </a:r>
            <a:endParaRPr sz="22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The problems are not bugs, it is due to the nature of the HDFS.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9" name="Google Shape;169;g39ad775546d_1_18"/>
          <p:cNvSpPr txBox="1"/>
          <p:nvPr>
            <p:ph type="title"/>
          </p:nvPr>
        </p:nvSpPr>
        <p:spPr>
          <a:xfrm>
            <a:off x="4735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Uber DataLake: Conclusions</a:t>
            </a:r>
            <a:endParaRPr/>
          </a:p>
        </p:txBody>
      </p:sp>
      <p:pic>
        <p:nvPicPr>
          <p:cNvPr id="170" name="Google Shape;170;g39ad775546d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850" y="2396075"/>
            <a:ext cx="6518824" cy="36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9ad775546d_1_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d68beef87_0_4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Lessons Learned </a:t>
            </a:r>
            <a:endParaRPr/>
          </a:p>
        </p:txBody>
      </p:sp>
      <p:sp>
        <p:nvSpPr>
          <p:cNvPr id="178" name="Google Shape;178;g38d68beef87_0_49"/>
          <p:cNvSpPr txBox="1"/>
          <p:nvPr>
            <p:ph idx="1" type="body"/>
          </p:nvPr>
        </p:nvSpPr>
        <p:spPr>
          <a:xfrm>
            <a:off x="838200" y="1825625"/>
            <a:ext cx="10515600" cy="4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b="1" lang="en-CA" sz="2200">
                <a:solidFill>
                  <a:schemeClr val="dk1"/>
                </a:solidFill>
              </a:rPr>
              <a:t>Off-the-shelf systems can’t handle enterprise scale data workloads.</a:t>
            </a:r>
            <a:endParaRPr b="1"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</a:rPr>
              <a:t>→ Uber built custom internal tools to overcome scalability limits.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en-CA" sz="2200">
                <a:solidFill>
                  <a:schemeClr val="dk1"/>
                </a:solidFill>
              </a:rPr>
              <a:t>Data hotspots severely affect performance.</a:t>
            </a:r>
            <a:br>
              <a:rPr b="1" lang="en-CA" sz="2200">
                <a:solidFill>
                  <a:schemeClr val="dk1"/>
                </a:solidFill>
              </a:rPr>
            </a:br>
            <a:r>
              <a:rPr lang="en-CA" sz="2200">
                <a:solidFill>
                  <a:schemeClr val="dk1"/>
                </a:solidFill>
              </a:rPr>
              <a:t> → Dynamic percentile based balancing ensures even resource use.</a:t>
            </a:r>
            <a:br>
              <a:rPr lang="en-CA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en-CA" sz="2200">
                <a:solidFill>
                  <a:schemeClr val="dk1"/>
                </a:solidFill>
              </a:rPr>
              <a:t>Physical data location matters (rack awareness).</a:t>
            </a:r>
            <a:br>
              <a:rPr b="1" lang="en-CA" sz="2200">
                <a:solidFill>
                  <a:schemeClr val="dk1"/>
                </a:solidFill>
              </a:rPr>
            </a:br>
            <a:r>
              <a:rPr lang="en-CA" sz="2200">
                <a:solidFill>
                  <a:schemeClr val="dk1"/>
                </a:solidFill>
              </a:rPr>
              <a:t> → Reduces network latency and improves throughput.</a:t>
            </a:r>
            <a:br>
              <a:rPr lang="en-CA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AutoNum type="arabicPeriod"/>
            </a:pPr>
            <a:r>
              <a:rPr b="1" lang="en-CA" sz="2200">
                <a:solidFill>
                  <a:schemeClr val="dk1"/>
                </a:solidFill>
              </a:rPr>
              <a:t>Custom-built infrastructure becomes a long-term advantage.</a:t>
            </a:r>
            <a:br>
              <a:rPr b="1" lang="en-CA" sz="2200">
                <a:solidFill>
                  <a:schemeClr val="dk1"/>
                </a:solidFill>
              </a:rPr>
            </a:br>
            <a:r>
              <a:rPr lang="en-CA" sz="2200">
                <a:solidFill>
                  <a:schemeClr val="dk1"/>
                </a:solidFill>
              </a:rPr>
              <a:t> → Internal tools like Michelangelo, H3, and Uber’s custom HDFS extensions give Uber a competitive edge.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g38d68beef87_0_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d68beef87_0_8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Best Practices</a:t>
            </a:r>
            <a:endParaRPr/>
          </a:p>
        </p:txBody>
      </p:sp>
      <p:sp>
        <p:nvSpPr>
          <p:cNvPr id="186" name="Google Shape;186;g38d68beef87_0_82"/>
          <p:cNvSpPr txBox="1"/>
          <p:nvPr>
            <p:ph idx="1" type="body"/>
          </p:nvPr>
        </p:nvSpPr>
        <p:spPr>
          <a:xfrm>
            <a:off x="838200" y="2170500"/>
            <a:ext cx="5320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CA" sz="3400">
                <a:solidFill>
                  <a:srgbClr val="000000"/>
                </a:solidFill>
              </a:rPr>
              <a:t>Real-time data flow:</a:t>
            </a:r>
            <a:endParaRPr sz="34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CA" sz="2200">
                <a:solidFill>
                  <a:srgbClr val="000000"/>
                </a:solidFill>
              </a:rPr>
              <a:t>Analytical data continuously collected by Kafka: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rgbClr val="000000"/>
                </a:solidFill>
              </a:rPr>
              <a:t>Massive volumes , </a:t>
            </a:r>
            <a:r>
              <a:rPr lang="en-CA" sz="2200">
                <a:solidFill>
                  <a:srgbClr val="000000"/>
                </a:solidFill>
              </a:rPr>
              <a:t>continuous</a:t>
            </a:r>
            <a:r>
              <a:rPr lang="en-CA" sz="2200">
                <a:solidFill>
                  <a:srgbClr val="000000"/>
                </a:solidFill>
              </a:rPr>
              <a:t>, various kinds (Structured Data, Semi-Structured Data,Unstructured Data)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CA" sz="2200">
                <a:solidFill>
                  <a:srgbClr val="000000"/>
                </a:solidFill>
              </a:rPr>
              <a:t>Data infra: 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rgbClr val="000000"/>
                </a:solidFill>
              </a:rPr>
              <a:t>S</a:t>
            </a:r>
            <a:r>
              <a:rPr lang="en-CA" sz="2200">
                <a:solidFill>
                  <a:srgbClr val="000000"/>
                </a:solidFill>
              </a:rPr>
              <a:t>tore and compute data to be ready for implementing </a:t>
            </a:r>
            <a:r>
              <a:rPr lang="en-CA" sz="2200">
                <a:solidFill>
                  <a:srgbClr val="000000"/>
                </a:solidFill>
              </a:rPr>
              <a:t>dynamic pricing, </a:t>
            </a:r>
            <a:r>
              <a:rPr lang="en-CA" sz="2200">
                <a:solidFill>
                  <a:srgbClr val="000000"/>
                </a:solidFill>
              </a:rPr>
              <a:t>intelligent</a:t>
            </a:r>
            <a:r>
              <a:rPr lang="en-CA" sz="2200">
                <a:solidFill>
                  <a:srgbClr val="000000"/>
                </a:solidFill>
              </a:rPr>
              <a:t> alerting, operational dashboards and more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CA" sz="2200">
                <a:solidFill>
                  <a:srgbClr val="000000"/>
                </a:solidFill>
              </a:rPr>
              <a:t>Data consumers: </a:t>
            </a:r>
            <a:endParaRPr b="1"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rgbClr val="000000"/>
                </a:solidFill>
              </a:rPr>
              <a:t>Systems, applications, and analytical tools that rely on data  from data Infra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87" name="Google Shape;187;g38d68beef87_0_82" title="Screenshot 2025-10-16 at 8.10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375" y="2267125"/>
            <a:ext cx="6298974" cy="41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8d68beef87_0_8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d68beef87_0_6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Use Cases and Examples</a:t>
            </a:r>
            <a:endParaRPr/>
          </a:p>
        </p:txBody>
      </p:sp>
      <p:sp>
        <p:nvSpPr>
          <p:cNvPr id="195" name="Google Shape;195;g38d68beef87_0_63"/>
          <p:cNvSpPr txBox="1"/>
          <p:nvPr>
            <p:ph idx="1" type="body"/>
          </p:nvPr>
        </p:nvSpPr>
        <p:spPr>
          <a:xfrm>
            <a:off x="0" y="1753525"/>
            <a:ext cx="57399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CA" sz="3187">
                <a:solidFill>
                  <a:schemeClr val="dk1"/>
                </a:solidFill>
              </a:rPr>
              <a:t>Surge Pricing : </a:t>
            </a:r>
            <a:endParaRPr b="1" sz="318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CA">
                <a:solidFill>
                  <a:schemeClr val="dk1"/>
                </a:solidFill>
              </a:rPr>
              <a:t>Dynamic pricing mechanism to balance the supply of available drivers with the demand for rides.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CA">
                <a:solidFill>
                  <a:schemeClr val="dk1"/>
                </a:solidFill>
              </a:rPr>
              <a:t>According to streaming data(</a:t>
            </a:r>
            <a:r>
              <a:rPr lang="en-CA">
                <a:solidFill>
                  <a:schemeClr val="dk1"/>
                </a:solidFill>
              </a:rPr>
              <a:t>including travel data, passenger and driver status, etc </a:t>
            </a:r>
            <a:r>
              <a:rPr lang="en-CA">
                <a:solidFill>
                  <a:schemeClr val="dk1"/>
                </a:solidFill>
              </a:rPr>
              <a:t>) from Kafka, t</a:t>
            </a:r>
            <a:r>
              <a:rPr lang="en-CA">
                <a:solidFill>
                  <a:schemeClr val="dk1"/>
                </a:solidFill>
              </a:rPr>
              <a:t>he surge pricing pipeline </a:t>
            </a:r>
            <a:r>
              <a:rPr lang="en-CA">
                <a:solidFill>
                  <a:schemeClr val="dk1"/>
                </a:solidFill>
              </a:rPr>
              <a:t>runs machine-learning to compute surge price and store the result in a sink with key-value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b="1" lang="en-CA">
                <a:solidFill>
                  <a:schemeClr val="dk1"/>
                </a:solidFill>
              </a:rPr>
              <a:t>Multi-region strategy ensures disaster recovery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CA">
                <a:solidFill>
                  <a:schemeClr val="dk1"/>
                </a:solidFill>
              </a:rPr>
              <a:t>Kafka regional cluster (also as an aggregate for the global view by uReplicator) -&gt; Flink (compute) -&gt; update service(store pricing result)-&gt;KV store ( store data with key-value 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lang="en-CA">
                <a:solidFill>
                  <a:schemeClr val="dk1"/>
                </a:solidFill>
              </a:rPr>
              <a:t>When disaster strikes the primary region, the Kafka active-active service assigns another region to be the primary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6" name="Google Shape;196;g38d68beef87_0_63" title="Screenshot 2025-10-17 at 7.52.0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021" y="2246749"/>
            <a:ext cx="6093605" cy="408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8d68beef87_0_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d68beef87_0_69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Summary &amp; Takeaways</a:t>
            </a:r>
            <a:endParaRPr/>
          </a:p>
        </p:txBody>
      </p:sp>
      <p:sp>
        <p:nvSpPr>
          <p:cNvPr id="204" name="Google Shape;204;g38d68beef87_0_69"/>
          <p:cNvSpPr txBox="1"/>
          <p:nvPr>
            <p:ph idx="1" type="body"/>
          </p:nvPr>
        </p:nvSpPr>
        <p:spPr>
          <a:xfrm>
            <a:off x="838200" y="22532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CA">
                <a:solidFill>
                  <a:schemeClr val="dk1"/>
                </a:solidFill>
              </a:rPr>
              <a:t>Uber's real-time data infrastructure and its design principles</a:t>
            </a:r>
            <a:endParaRPr b="1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CA">
                <a:solidFill>
                  <a:schemeClr val="dk1"/>
                </a:solidFill>
              </a:rPr>
              <a:t>Introduce real-time data  infrastructure core Architecture</a:t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CA">
                <a:solidFill>
                  <a:schemeClr val="dk1"/>
                </a:solidFill>
              </a:rPr>
              <a:t>DataLake : </a:t>
            </a:r>
            <a:r>
              <a:rPr lang="en-CA">
                <a:solidFill>
                  <a:schemeClr val="dk1"/>
                </a:solidFill>
              </a:rPr>
              <a:t>HDFS, its issues and solutions</a:t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CA">
                <a:solidFill>
                  <a:schemeClr val="dk1"/>
                </a:solidFill>
              </a:rPr>
              <a:t>Challenges and solutions: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CA">
                <a:solidFill>
                  <a:schemeClr val="dk1"/>
                </a:solidFill>
              </a:rPr>
              <a:t>Apache Kafka for streaming storage : Scalability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-CA">
                <a:solidFill>
                  <a:schemeClr val="dk1"/>
                </a:solidFill>
              </a:rPr>
              <a:t>Apache Flink for stream processing : Scalability,</a:t>
            </a:r>
            <a:r>
              <a:rPr lang="en-CA">
                <a:solidFill>
                  <a:schemeClr val="dk1"/>
                </a:solidFill>
              </a:rPr>
              <a:t> failure recovery</a:t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CA">
                <a:solidFill>
                  <a:schemeClr val="dk1"/>
                </a:solidFill>
              </a:rPr>
              <a:t>Dataflow: Massive data processing procedure</a:t>
            </a:r>
            <a:endParaRPr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CA">
                <a:solidFill>
                  <a:schemeClr val="dk1"/>
                </a:solidFill>
              </a:rPr>
              <a:t>Use cases introduction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g38d68beef87_0_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e236611c9_0_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CA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0"/>
          <p:cNvSpPr txBox="1"/>
          <p:nvPr>
            <p:ph idx="1" type="body"/>
          </p:nvPr>
        </p:nvSpPr>
        <p:spPr>
          <a:xfrm>
            <a:off x="838200" y="1825625"/>
            <a:ext cx="10920000" cy="4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 </a:t>
            </a: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Yupeng Fu, Chinmay Soman</a:t>
            </a: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(2021, June 25). </a:t>
            </a:r>
            <a:r>
              <a:rPr i="1"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Data Infrastructure at Uber</a:t>
            </a: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English.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https://dl.acm.org/doi/pdf/10.1145/3448016.3457552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 Reza Reza (2018, </a:t>
            </a: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17)</a:t>
            </a:r>
            <a:r>
              <a:rPr i="1"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Uber’s Big Data Platform: 100+ Petabytes with Minute Latency. </a:t>
            </a:r>
            <a:r>
              <a:rPr lang="en-CA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https://www.uber.com/en-CA/blog/uber-big-data-platform/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Atul Kaushik, Yangjun Zhang (2024, March 14). </a:t>
            </a:r>
            <a:r>
              <a:rPr i="1"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Balancing HDFS DataNodes in the Uber DataLake. </a:t>
            </a:r>
            <a:r>
              <a:rPr lang="en-CA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https://uber.com/en-CA/blog/balancing-hdfs-datanodes-in-the-uber-datalake/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</a:t>
            </a:r>
            <a:r>
              <a:rPr i="1"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Uber Tech Blog (2023–2025), “Michelangelo ML Platform and Real-Time Data Scaling. </a:t>
            </a:r>
            <a:endParaRPr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https://www.uber.com/en-CA/blog/michelangelo-machine-learning-platform</a:t>
            </a:r>
            <a:r>
              <a:rPr lang="en-CA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d68beef87_0_7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Technical Overview</a:t>
            </a:r>
            <a:endParaRPr/>
          </a:p>
        </p:txBody>
      </p:sp>
      <p:sp>
        <p:nvSpPr>
          <p:cNvPr id="88" name="Google Shape;88;g38d68beef87_0_7"/>
          <p:cNvSpPr txBox="1"/>
          <p:nvPr>
            <p:ph idx="1" type="body"/>
          </p:nvPr>
        </p:nvSpPr>
        <p:spPr>
          <a:xfrm>
            <a:off x="125800" y="1888375"/>
            <a:ext cx="6461100" cy="4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CA" sz="1800">
                <a:solidFill>
                  <a:schemeClr val="dk1"/>
                </a:solidFill>
              </a:rPr>
              <a:t>Why Real-Time Data Matters for Uber?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-CA" sz="1800">
                <a:solidFill>
                  <a:schemeClr val="dk1"/>
                </a:solidFill>
              </a:rPr>
              <a:t>business is deeply </a:t>
            </a:r>
            <a:r>
              <a:rPr b="1" lang="en-CA" sz="1800">
                <a:solidFill>
                  <a:schemeClr val="dk1"/>
                </a:solidFill>
              </a:rPr>
              <a:t>real-time</a:t>
            </a:r>
            <a:r>
              <a:rPr lang="en-CA" sz="1800">
                <a:solidFill>
                  <a:schemeClr val="dk1"/>
                </a:solidFill>
              </a:rPr>
              <a:t> in nature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CA" sz="1800">
                <a:solidFill>
                  <a:schemeClr val="dk1"/>
                </a:solidFill>
              </a:rPr>
              <a:t>trillions of messages per day, on the order of </a:t>
            </a:r>
            <a:r>
              <a:rPr b="1" lang="en-CA" sz="1800">
                <a:solidFill>
                  <a:schemeClr val="dk1"/>
                </a:solidFill>
              </a:rPr>
              <a:t>petabytes</a:t>
            </a:r>
            <a:r>
              <a:rPr lang="en-CA" sz="1800">
                <a:solidFill>
                  <a:schemeClr val="dk1"/>
                </a:solidFill>
              </a:rPr>
              <a:t> of data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CA" sz="1800">
                <a:solidFill>
                  <a:schemeClr val="dk1"/>
                </a:solidFill>
              </a:rPr>
              <a:t>Kafka clusters using </a:t>
            </a:r>
            <a:r>
              <a:rPr b="1" lang="en-CA" sz="1800">
                <a:solidFill>
                  <a:schemeClr val="dk1"/>
                </a:solidFill>
              </a:rPr>
              <a:t>Kappa architecture 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➔"/>
            </a:pPr>
            <a:r>
              <a:rPr lang="en-CA" sz="1800">
                <a:solidFill>
                  <a:schemeClr val="dk1"/>
                </a:solidFill>
              </a:rPr>
              <a:t>500,000+ </a:t>
            </a:r>
            <a:r>
              <a:rPr b="1" lang="en-CA" sz="1800">
                <a:solidFill>
                  <a:schemeClr val="dk1"/>
                </a:solidFill>
              </a:rPr>
              <a:t>Presto SQL</a:t>
            </a:r>
            <a:r>
              <a:rPr lang="en-CA" sz="1800">
                <a:solidFill>
                  <a:schemeClr val="dk1"/>
                </a:solidFill>
              </a:rPr>
              <a:t> queries daily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batches / historical layer with HDFS and Cloud Storage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CA" sz="1800">
                <a:solidFill>
                  <a:schemeClr val="dk1"/>
                </a:solidFill>
              </a:rPr>
              <a:t>Constraints</a:t>
            </a:r>
            <a:r>
              <a:rPr lang="en-CA" sz="1800">
                <a:solidFill>
                  <a:schemeClr val="dk1"/>
                </a:solidFill>
              </a:rPr>
              <a:t>: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Data Freshness / Low Latency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High Availability &amp; Fault Tolerance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Scalability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Correctness / Exactly-Once Semantics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Cost Efficiency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➔"/>
            </a:pPr>
            <a:r>
              <a:rPr lang="en-CA" sz="1800">
                <a:solidFill>
                  <a:schemeClr val="dk1"/>
                </a:solidFill>
              </a:rPr>
              <a:t>Consistency between Streaming and Batch Views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38d68beef8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329" y="2046475"/>
            <a:ext cx="5646550" cy="40349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8d68beef87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d68beef87_0_20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Core Architecture </a:t>
            </a:r>
            <a:endParaRPr/>
          </a:p>
        </p:txBody>
      </p:sp>
      <p:sp>
        <p:nvSpPr>
          <p:cNvPr id="97" name="Google Shape;97;g38d68beef87_0_20"/>
          <p:cNvSpPr txBox="1"/>
          <p:nvPr>
            <p:ph idx="1" type="body"/>
          </p:nvPr>
        </p:nvSpPr>
        <p:spPr>
          <a:xfrm>
            <a:off x="170375" y="1794575"/>
            <a:ext cx="508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Event Ingestion / Messaging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Stream Processing / Real-Time Computations - 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Serving / OLAP / Low-Latency Query Layer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Batch Processing / ETL / Data Lake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➔"/>
            </a:pPr>
            <a:r>
              <a:rPr lang="en-CA" sz="2200">
                <a:solidFill>
                  <a:schemeClr val="dk1"/>
                </a:solidFill>
              </a:rPr>
              <a:t>Governance, Observability &amp; Platform Infrastructure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98" name="Google Shape;98;g38d68beef87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179" y="1794575"/>
            <a:ext cx="6845560" cy="43511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8d68beef87_0_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d68beef87_0_57"/>
          <p:cNvSpPr txBox="1"/>
          <p:nvPr>
            <p:ph type="title"/>
          </p:nvPr>
        </p:nvSpPr>
        <p:spPr>
          <a:xfrm>
            <a:off x="46372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Uber’s Big Data Platform - Kafka to Presto</a:t>
            </a:r>
            <a:endParaRPr/>
          </a:p>
        </p:txBody>
      </p:sp>
      <p:graphicFrame>
        <p:nvGraphicFramePr>
          <p:cNvPr id="106" name="Google Shape;106;g38d68beef87_0_57"/>
          <p:cNvGraphicFramePr/>
          <p:nvPr/>
        </p:nvGraphicFramePr>
        <p:xfrm>
          <a:off x="463725" y="18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{793B643F-4A12-46C5-AAE0-C41C7C34859B}</a:tableStyleId>
              </a:tblPr>
              <a:tblGrid>
                <a:gridCol w="3712225"/>
                <a:gridCol w="3712225"/>
                <a:gridCol w="3712225"/>
              </a:tblGrid>
              <a:tr h="502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Layer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Components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Ingestion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Sources, Kafka, uReplicator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Real-time event streaming and replication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2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Lake &amp; Storage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HDFS, Gobblin, Apache Hudi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Transactional storage and ingestion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&amp; Compute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Kappa+ Architecture, Flink, Marmaray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Unified stream + batch compute and replay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Analytics &amp; Query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AthenaX, Pinot, Presto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Real-time analytics and distributed querying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803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Governance</a:t>
                      </a:r>
                      <a:r>
                        <a:rPr lang="en-CA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i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Schema Registry, Metadata Store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Schema evolution, lineage, and governance</a:t>
                      </a:r>
                      <a:endParaRPr sz="1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7" name="Google Shape;107;g38d68beef87_0_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d68beef87_0_42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Challenges</a:t>
            </a:r>
            <a:r>
              <a:rPr b="1" lang="en-CA"/>
              <a:t>:</a:t>
            </a:r>
            <a:r>
              <a:rPr lang="en-CA"/>
              <a:t> </a:t>
            </a:r>
            <a:r>
              <a:rPr lang="en-CA"/>
              <a:t>Latency and Throughput</a:t>
            </a:r>
            <a:r>
              <a:rPr lang="en-CA"/>
              <a:t> </a:t>
            </a:r>
            <a:endParaRPr/>
          </a:p>
        </p:txBody>
      </p:sp>
      <p:sp>
        <p:nvSpPr>
          <p:cNvPr id="114" name="Google Shape;114;g38d68beef87_0_42"/>
          <p:cNvSpPr txBox="1"/>
          <p:nvPr>
            <p:ph idx="1" type="body"/>
          </p:nvPr>
        </p:nvSpPr>
        <p:spPr>
          <a:xfrm>
            <a:off x="134100" y="1825625"/>
            <a:ext cx="588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1475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50"/>
              <a:buChar char="➔"/>
            </a:pPr>
            <a:r>
              <a:rPr lang="en-CA" sz="2250">
                <a:solidFill>
                  <a:schemeClr val="dk1"/>
                </a:solidFill>
              </a:rPr>
              <a:t>Real-time operations (ride matching, pricing) require millisecond level latency.</a:t>
            </a:r>
            <a:endParaRPr sz="2250">
              <a:solidFill>
                <a:schemeClr val="dk1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➔"/>
            </a:pPr>
            <a:r>
              <a:rPr lang="en-CA" sz="2250">
                <a:solidFill>
                  <a:schemeClr val="dk1"/>
                </a:solidFill>
              </a:rPr>
              <a:t>Higher data throughput increases batch volume but can cause processing delays.</a:t>
            </a:r>
            <a:endParaRPr sz="2250">
              <a:solidFill>
                <a:schemeClr val="dk1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➔"/>
            </a:pPr>
            <a:r>
              <a:rPr b="1" lang="en-CA" sz="2250">
                <a:solidFill>
                  <a:schemeClr val="dk1"/>
                </a:solidFill>
              </a:rPr>
              <a:t>Trade-off:</a:t>
            </a:r>
            <a:r>
              <a:rPr lang="en-CA" sz="2250">
                <a:solidFill>
                  <a:schemeClr val="dk1"/>
                </a:solidFill>
              </a:rPr>
              <a:t> The faster you process the more compute resources you consume.</a:t>
            </a:r>
            <a:endParaRPr sz="2250">
              <a:solidFill>
                <a:schemeClr val="dk1"/>
              </a:solidFill>
            </a:endParaRPr>
          </a:p>
          <a:p>
            <a:pPr indent="-3714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Char char="➔"/>
            </a:pPr>
            <a:r>
              <a:rPr b="1" lang="en-CA" sz="2250">
                <a:solidFill>
                  <a:schemeClr val="dk1"/>
                </a:solidFill>
              </a:rPr>
              <a:t>Solution</a:t>
            </a:r>
            <a:r>
              <a:rPr lang="en-CA" sz="2250">
                <a:solidFill>
                  <a:schemeClr val="dk1"/>
                </a:solidFill>
              </a:rPr>
              <a:t>: Apache Kafka /high throughput message streaming/</a:t>
            </a:r>
            <a:endParaRPr sz="22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250">
                <a:solidFill>
                  <a:schemeClr val="dk1"/>
                </a:solidFill>
              </a:rPr>
              <a:t>Apache Flink /adaptive stream processing that scales up automatically/</a:t>
            </a:r>
            <a:endParaRPr sz="2250">
              <a:solidFill>
                <a:schemeClr val="dk1"/>
              </a:solidFill>
            </a:endParaRPr>
          </a:p>
        </p:txBody>
      </p:sp>
      <p:pic>
        <p:nvPicPr>
          <p:cNvPr id="115" name="Google Shape;115;g38d68beef87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375" y="2099900"/>
            <a:ext cx="6513375" cy="38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8d68beef87_0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8e236611c9_0_11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Challenges</a:t>
            </a:r>
            <a:r>
              <a:rPr b="1" lang="en-CA"/>
              <a:t>:</a:t>
            </a:r>
            <a:r>
              <a:rPr lang="en-CA"/>
              <a:t> </a:t>
            </a:r>
            <a:r>
              <a:rPr lang="en-CA" sz="3700"/>
              <a:t>Consistency Between Streaming &amp; Batch Views</a:t>
            </a:r>
            <a:r>
              <a:rPr lang="en-CA" sz="3700"/>
              <a:t> </a:t>
            </a:r>
            <a:endParaRPr sz="3700"/>
          </a:p>
        </p:txBody>
      </p:sp>
      <p:sp>
        <p:nvSpPr>
          <p:cNvPr id="123" name="Google Shape;123;g38e236611c9_0_11"/>
          <p:cNvSpPr txBox="1"/>
          <p:nvPr>
            <p:ph idx="1" type="body"/>
          </p:nvPr>
        </p:nvSpPr>
        <p:spPr>
          <a:xfrm>
            <a:off x="262125" y="1825625"/>
            <a:ext cx="5757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73538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CA" sz="4150">
                <a:solidFill>
                  <a:schemeClr val="dk1"/>
                </a:solidFill>
              </a:rPr>
              <a:t>Uber processes data in two modes real-time (Kafka/Flink) and batch (HDFS/Spark).</a:t>
            </a:r>
            <a:endParaRPr sz="4150">
              <a:solidFill>
                <a:schemeClr val="dk1"/>
              </a:solidFill>
            </a:endParaRPr>
          </a:p>
          <a:p>
            <a:pPr indent="-37353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CA" sz="4150">
                <a:solidFill>
                  <a:schemeClr val="dk1"/>
                </a:solidFill>
              </a:rPr>
              <a:t>Real-time streams give instant metrics batch ensures full accuracy and completeness.</a:t>
            </a:r>
            <a:endParaRPr sz="4150">
              <a:solidFill>
                <a:schemeClr val="dk1"/>
              </a:solidFill>
            </a:endParaRPr>
          </a:p>
          <a:p>
            <a:pPr indent="-37353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b="1" lang="en-CA" sz="4150">
                <a:solidFill>
                  <a:schemeClr val="dk1"/>
                </a:solidFill>
              </a:rPr>
              <a:t>Trade off: </a:t>
            </a:r>
            <a:r>
              <a:rPr lang="en-CA" sz="4150">
                <a:solidFill>
                  <a:schemeClr val="dk1"/>
                </a:solidFill>
              </a:rPr>
              <a:t>Speed and Full </a:t>
            </a:r>
            <a:r>
              <a:rPr lang="en-CA" sz="4150">
                <a:solidFill>
                  <a:schemeClr val="dk1"/>
                </a:solidFill>
              </a:rPr>
              <a:t>accurate</a:t>
            </a:r>
            <a:r>
              <a:rPr lang="en-CA" sz="4150">
                <a:solidFill>
                  <a:schemeClr val="dk1"/>
                </a:solidFill>
              </a:rPr>
              <a:t> result</a:t>
            </a:r>
            <a:endParaRPr sz="4150">
              <a:solidFill>
                <a:schemeClr val="dk1"/>
              </a:solidFill>
            </a:endParaRPr>
          </a:p>
          <a:p>
            <a:pPr indent="-37353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b="1" lang="en-CA" sz="4150">
                <a:solidFill>
                  <a:schemeClr val="dk1"/>
                </a:solidFill>
              </a:rPr>
              <a:t>Solution</a:t>
            </a:r>
            <a:r>
              <a:rPr lang="en-CA" sz="4150">
                <a:solidFill>
                  <a:schemeClr val="dk1"/>
                </a:solidFill>
              </a:rPr>
              <a:t>: Uber implements a Kappa+ architecture combining both layers for consistent analytics.</a:t>
            </a:r>
            <a:endParaRPr sz="41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4150">
                <a:solidFill>
                  <a:schemeClr val="dk1"/>
                </a:solidFill>
              </a:rPr>
              <a:t>Reduces the </a:t>
            </a:r>
            <a:r>
              <a:rPr b="1" lang="en-CA" sz="4150">
                <a:solidFill>
                  <a:schemeClr val="dk1"/>
                </a:solidFill>
              </a:rPr>
              <a:t>reconciliation</a:t>
            </a:r>
            <a:r>
              <a:rPr b="1" lang="en-CA" sz="4150">
                <a:solidFill>
                  <a:schemeClr val="dk1"/>
                </a:solidFill>
              </a:rPr>
              <a:t> delay </a:t>
            </a:r>
            <a:r>
              <a:rPr lang="en-CA" sz="4150">
                <a:solidFill>
                  <a:schemeClr val="dk1"/>
                </a:solidFill>
              </a:rPr>
              <a:t>between fast and accurate data views.</a:t>
            </a:r>
            <a:endParaRPr sz="41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4" name="Google Shape;124;g38e236611c9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375" y="2099900"/>
            <a:ext cx="6513375" cy="38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8e236611c9_0_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e236611c9_0_3"/>
          <p:cNvSpPr txBox="1"/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Challenges</a:t>
            </a:r>
            <a:r>
              <a:rPr b="1" lang="en-CA"/>
              <a:t>:</a:t>
            </a:r>
            <a:r>
              <a:rPr lang="en-CA"/>
              <a:t> </a:t>
            </a:r>
            <a:r>
              <a:rPr lang="en-CA"/>
              <a:t>Cost &amp; Resource Utilization</a:t>
            </a:r>
            <a:r>
              <a:rPr lang="en-CA"/>
              <a:t> </a:t>
            </a:r>
            <a:endParaRPr/>
          </a:p>
        </p:txBody>
      </p:sp>
      <p:sp>
        <p:nvSpPr>
          <p:cNvPr id="132" name="Google Shape;132;g38e236611c9_0_3"/>
          <p:cNvSpPr txBox="1"/>
          <p:nvPr>
            <p:ph idx="1" type="body"/>
          </p:nvPr>
        </p:nvSpPr>
        <p:spPr>
          <a:xfrm>
            <a:off x="79250" y="1825625"/>
            <a:ext cx="594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-35806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CA" sz="6273">
                <a:solidFill>
                  <a:schemeClr val="dk1"/>
                </a:solidFill>
              </a:rPr>
              <a:t>Uber maintains thousands of distributed servers for </a:t>
            </a:r>
            <a:r>
              <a:rPr lang="en-CA" sz="6273">
                <a:solidFill>
                  <a:schemeClr val="dk1"/>
                </a:solidFill>
              </a:rPr>
              <a:t>Michelangelo platform and real time </a:t>
            </a:r>
            <a:r>
              <a:rPr lang="en-CA" sz="6273">
                <a:solidFill>
                  <a:schemeClr val="dk1"/>
                </a:solidFill>
              </a:rPr>
              <a:t>analytics, </a:t>
            </a:r>
            <a:endParaRPr sz="6273">
              <a:solidFill>
                <a:schemeClr val="dk1"/>
              </a:solidFill>
            </a:endParaRPr>
          </a:p>
          <a:p>
            <a:pPr indent="-358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lang="en-CA" sz="6273">
                <a:solidFill>
                  <a:schemeClr val="dk1"/>
                </a:solidFill>
              </a:rPr>
              <a:t>Over-provisioning wastes resources Under-provisioning causes data lag or system failure.</a:t>
            </a:r>
            <a:endParaRPr sz="6273">
              <a:solidFill>
                <a:schemeClr val="dk1"/>
              </a:solidFill>
            </a:endParaRPr>
          </a:p>
          <a:p>
            <a:pPr indent="-358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b="1" lang="en-CA" sz="6273">
                <a:solidFill>
                  <a:schemeClr val="dk1"/>
                </a:solidFill>
              </a:rPr>
              <a:t>Trade-off</a:t>
            </a:r>
            <a:r>
              <a:rPr lang="en-CA" sz="6273">
                <a:solidFill>
                  <a:schemeClr val="dk1"/>
                </a:solidFill>
              </a:rPr>
              <a:t>: Cost control and system reliability.</a:t>
            </a:r>
            <a:endParaRPr sz="6273">
              <a:solidFill>
                <a:schemeClr val="dk1"/>
              </a:solidFill>
            </a:endParaRPr>
          </a:p>
          <a:p>
            <a:pPr indent="-3580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➔"/>
            </a:pPr>
            <a:r>
              <a:rPr b="1" lang="en-CA" sz="6273">
                <a:solidFill>
                  <a:schemeClr val="dk1"/>
                </a:solidFill>
              </a:rPr>
              <a:t>Solution</a:t>
            </a:r>
            <a:r>
              <a:rPr lang="en-CA" sz="6273">
                <a:solidFill>
                  <a:schemeClr val="dk1"/>
                </a:solidFill>
              </a:rPr>
              <a:t>: Dynamic scheduling and auto-scaling on Kubernetes and Mesos for optimal resource use.</a:t>
            </a:r>
            <a:endParaRPr sz="6273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6273">
                <a:solidFill>
                  <a:schemeClr val="dk1"/>
                </a:solidFill>
              </a:rPr>
              <a:t>Automatically adds or removes compute </a:t>
            </a:r>
            <a:r>
              <a:rPr lang="en-CA" sz="6273">
                <a:solidFill>
                  <a:schemeClr val="dk1"/>
                </a:solidFill>
              </a:rPr>
              <a:t>resources</a:t>
            </a:r>
            <a:r>
              <a:rPr lang="en-CA" sz="6273">
                <a:solidFill>
                  <a:schemeClr val="dk1"/>
                </a:solidFill>
              </a:rPr>
              <a:t> based on real time load.</a:t>
            </a:r>
            <a:endParaRPr sz="627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3" name="Google Shape;133;g38e236611c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2375" y="2099900"/>
            <a:ext cx="6513375" cy="38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8e236611c9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94d5ff4f70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600" y="1776225"/>
            <a:ext cx="6964575" cy="4897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94d5ff4f70_1_1"/>
          <p:cNvSpPr txBox="1"/>
          <p:nvPr>
            <p:ph idx="1" type="body"/>
          </p:nvPr>
        </p:nvSpPr>
        <p:spPr>
          <a:xfrm>
            <a:off x="197625" y="1776225"/>
            <a:ext cx="5118900" cy="5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Uber uses Apache Hadoop Distributed File System to store a large amount of data (exabytes of data across tens of clusters)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Client requests to write, and the NameNode will assign data blocks for storage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Later on, YARN (Yet Another Resource Negotiator) schedules a computational task requires the data stored by the client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➔"/>
            </a:pPr>
            <a:r>
              <a:rPr lang="en-CA" sz="2000">
                <a:solidFill>
                  <a:schemeClr val="dk1"/>
                </a:solidFill>
              </a:rPr>
              <a:t>For locality, YARN chooses the nodes that are closed to the data stored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000">
                <a:solidFill>
                  <a:schemeClr val="dk1"/>
                </a:solidFill>
              </a:rPr>
              <a:t>Problems occur!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42" name="Google Shape;142;g394d5ff4f70_1_1"/>
          <p:cNvSpPr txBox="1"/>
          <p:nvPr>
            <p:ph type="title"/>
          </p:nvPr>
        </p:nvSpPr>
        <p:spPr>
          <a:xfrm>
            <a:off x="4735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Uber DataLake: HDFS for Storage</a:t>
            </a:r>
            <a:endParaRPr/>
          </a:p>
        </p:txBody>
      </p:sp>
      <p:sp>
        <p:nvSpPr>
          <p:cNvPr id="143" name="Google Shape;143;g394d5ff4f70_1_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ad775546d_1_0"/>
          <p:cNvSpPr txBox="1"/>
          <p:nvPr>
            <p:ph idx="1" type="body"/>
          </p:nvPr>
        </p:nvSpPr>
        <p:spPr>
          <a:xfrm>
            <a:off x="197625" y="1776225"/>
            <a:ext cx="5118900" cy="51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➔"/>
            </a:pPr>
            <a:r>
              <a:rPr lang="en-CA" sz="2300">
                <a:solidFill>
                  <a:schemeClr val="dk1"/>
                </a:solidFill>
              </a:rPr>
              <a:t>Large amount of </a:t>
            </a:r>
            <a:r>
              <a:rPr lang="en-CA" sz="2300">
                <a:solidFill>
                  <a:schemeClr val="dk1"/>
                </a:solidFill>
              </a:rPr>
              <a:t>similar</a:t>
            </a:r>
            <a:r>
              <a:rPr lang="en-CA" sz="2300">
                <a:solidFill>
                  <a:schemeClr val="dk1"/>
                </a:solidFill>
              </a:rPr>
              <a:t> operations (in the similar </a:t>
            </a:r>
            <a:r>
              <a:rPr lang="en-CA" sz="2300">
                <a:solidFill>
                  <a:schemeClr val="dk1"/>
                </a:solidFill>
              </a:rPr>
              <a:t>categories</a:t>
            </a:r>
            <a:r>
              <a:rPr lang="en-CA" sz="2300">
                <a:solidFill>
                  <a:schemeClr val="dk1"/>
                </a:solidFill>
              </a:rPr>
              <a:t>) overwhelms a small sets of data nodes</a:t>
            </a:r>
            <a:endParaRPr sz="2300">
              <a:solidFill>
                <a:schemeClr val="dk1"/>
              </a:solidFill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➔"/>
            </a:pPr>
            <a:r>
              <a:rPr lang="en-CA" sz="2300">
                <a:solidFill>
                  <a:schemeClr val="dk1"/>
                </a:solidFill>
              </a:rPr>
              <a:t>High/Over utilizations occurs</a:t>
            </a:r>
            <a:endParaRPr sz="2300">
              <a:solidFill>
                <a:schemeClr val="dk1"/>
              </a:solidFill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➔"/>
            </a:pPr>
            <a:r>
              <a:rPr lang="en-CA" sz="2300">
                <a:solidFill>
                  <a:schemeClr val="dk1"/>
                </a:solidFill>
              </a:rPr>
              <a:t>We need a balancer to solve this issue</a:t>
            </a:r>
            <a:endParaRPr sz="2300">
              <a:solidFill>
                <a:schemeClr val="dk1"/>
              </a:solidFill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➔"/>
            </a:pPr>
            <a:r>
              <a:rPr lang="en-CA" sz="2300">
                <a:solidFill>
                  <a:schemeClr val="dk1"/>
                </a:solidFill>
              </a:rPr>
              <a:t>HDFS built-in balancer does not work well in this scenario due to:</a:t>
            </a:r>
            <a:endParaRPr sz="2300">
              <a:solidFill>
                <a:schemeClr val="dk1"/>
              </a:solidFill>
            </a:endParaRPr>
          </a:p>
          <a:p>
            <a:pPr indent="-36369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</a:rPr>
              <a:t>Simple average</a:t>
            </a:r>
            <a:endParaRPr sz="2300">
              <a:solidFill>
                <a:schemeClr val="dk1"/>
              </a:solidFill>
            </a:endParaRPr>
          </a:p>
          <a:p>
            <a:pPr indent="-36369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</a:rPr>
              <a:t>Slow</a:t>
            </a:r>
            <a:endParaRPr sz="2300">
              <a:solidFill>
                <a:schemeClr val="dk1"/>
              </a:solidFill>
            </a:endParaRPr>
          </a:p>
          <a:p>
            <a:pPr indent="-36369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2300">
                <a:solidFill>
                  <a:schemeClr val="dk1"/>
                </a:solidFill>
              </a:rPr>
              <a:t>Cross-rack movement reduces the overall efficiency significantly</a:t>
            </a: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300">
                <a:solidFill>
                  <a:schemeClr val="dk1"/>
                </a:solidFill>
              </a:rPr>
              <a:t>Uber designed its own solutions!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9ad775546d_1_0"/>
          <p:cNvSpPr txBox="1"/>
          <p:nvPr>
            <p:ph type="title"/>
          </p:nvPr>
        </p:nvSpPr>
        <p:spPr>
          <a:xfrm>
            <a:off x="4735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Uber DataLake: Problems</a:t>
            </a:r>
            <a:endParaRPr/>
          </a:p>
        </p:txBody>
      </p:sp>
      <p:pic>
        <p:nvPicPr>
          <p:cNvPr id="151" name="Google Shape;151;g39ad775546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263" y="1776225"/>
            <a:ext cx="7073202" cy="24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9ad775546d_1_0"/>
          <p:cNvPicPr preferRelativeResize="0"/>
          <p:nvPr/>
        </p:nvPicPr>
        <p:blipFill rotWithShape="1">
          <a:blip r:embed="rId4">
            <a:alphaModFix/>
          </a:blip>
          <a:srcRect b="5679" l="0" r="1215" t="5305"/>
          <a:stretch/>
        </p:blipFill>
        <p:spPr>
          <a:xfrm>
            <a:off x="5267125" y="4120725"/>
            <a:ext cx="6875474" cy="32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9ad775546d_1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2025-10-04T19:10:49Z</dcterms:created>
  <dc:creator>Bogdan Parvu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76ce46-357f-46de-88d6-77b9bbb83c46_Enabled">
    <vt:lpwstr>true</vt:lpwstr>
  </property>
  <property fmtid="{D5CDD505-2E9C-101B-9397-08002B2CF9AE}" pid="3" name="MSIP_Label_3c76ce46-357f-46de-88d6-77b9bbb83c46_SetDate">
    <vt:lpwstr>2025-09-28T23:24:56Z</vt:lpwstr>
  </property>
  <property fmtid="{D5CDD505-2E9C-101B-9397-08002B2CF9AE}" pid="4" name="MSIP_Label_3c76ce46-357f-46de-88d6-77b9bbb83c46_Method">
    <vt:lpwstr>Privileged</vt:lpwstr>
  </property>
  <property fmtid="{D5CDD505-2E9C-101B-9397-08002B2CF9AE}" pid="5" name="MSIP_Label_3c76ce46-357f-46de-88d6-77b9bbb83c46_Name">
    <vt:lpwstr>Public</vt:lpwstr>
  </property>
  <property fmtid="{D5CDD505-2E9C-101B-9397-08002B2CF9AE}" pid="6" name="MSIP_Label_3c76ce46-357f-46de-88d6-77b9bbb83c46_SiteId">
    <vt:lpwstr>4e2c6054-71cb-48f1-bd6c-3a9705aca71b</vt:lpwstr>
  </property>
  <property fmtid="{D5CDD505-2E9C-101B-9397-08002B2CF9AE}" pid="7" name="MSIP_Label_3c76ce46-357f-46de-88d6-77b9bbb83c46_ActionId">
    <vt:lpwstr>84922f28-cccb-4b47-9c9c-0d54e17f9179</vt:lpwstr>
  </property>
  <property fmtid="{D5CDD505-2E9C-101B-9397-08002B2CF9AE}" pid="8" name="MSIP_Label_3c76ce46-357f-46de-88d6-77b9bbb83c46_ContentBits">
    <vt:lpwstr>0</vt:lpwstr>
  </property>
  <property fmtid="{D5CDD505-2E9C-101B-9397-08002B2CF9AE}" pid="9" name="MSIP_Label_3c76ce46-357f-46de-88d6-77b9bbb83c46_Tag">
    <vt:lpwstr>50, 0, 1, 1</vt:lpwstr>
  </property>
</Properties>
</file>